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76" r:id="rId11"/>
    <p:sldId id="277" r:id="rId12"/>
    <p:sldId id="278" r:id="rId13"/>
    <p:sldId id="279" r:id="rId14"/>
    <p:sldId id="280" r:id="rId15"/>
    <p:sldId id="265" r:id="rId16"/>
    <p:sldId id="271" r:id="rId17"/>
    <p:sldId id="272" r:id="rId18"/>
    <p:sldId id="273" r:id="rId19"/>
    <p:sldId id="274" r:id="rId20"/>
    <p:sldId id="275" r:id="rId21"/>
    <p:sldId id="266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46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CA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38C93-C4A3-4017-8D73-02BE9312D7A9}" type="datetimeFigureOut">
              <a:rPr lang="en-CA" smtClean="0"/>
              <a:t>2018-03-16</a:t>
            </a:fld>
            <a:endParaRPr lang="en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9966B-2BF4-415B-8339-19F7A6864426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0313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38C93-C4A3-4017-8D73-02BE9312D7A9}" type="datetimeFigureOut">
              <a:rPr lang="en-CA" smtClean="0"/>
              <a:t>2018-03-16</a:t>
            </a:fld>
            <a:endParaRPr lang="en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9966B-2BF4-415B-8339-19F7A6864426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7921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38C93-C4A3-4017-8D73-02BE9312D7A9}" type="datetimeFigureOut">
              <a:rPr lang="en-CA" smtClean="0"/>
              <a:t>2018-03-16</a:t>
            </a:fld>
            <a:endParaRPr lang="en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9966B-2BF4-415B-8339-19F7A6864426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8782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38C93-C4A3-4017-8D73-02BE9312D7A9}" type="datetimeFigureOut">
              <a:rPr lang="en-CA" smtClean="0"/>
              <a:t>2018-03-16</a:t>
            </a:fld>
            <a:endParaRPr lang="en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9966B-2BF4-415B-8339-19F7A6864426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0782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en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38C93-C4A3-4017-8D73-02BE9312D7A9}" type="datetimeFigureOut">
              <a:rPr lang="en-CA" smtClean="0"/>
              <a:t>2018-03-16</a:t>
            </a:fld>
            <a:endParaRPr lang="en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9966B-2BF4-415B-8339-19F7A6864426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8026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CA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CA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38C93-C4A3-4017-8D73-02BE9312D7A9}" type="datetimeFigureOut">
              <a:rPr lang="en-CA" smtClean="0"/>
              <a:t>2018-03-16</a:t>
            </a:fld>
            <a:endParaRPr lang="en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9966B-2BF4-415B-8339-19F7A6864426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5753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CA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CA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38C93-C4A3-4017-8D73-02BE9312D7A9}" type="datetimeFigureOut">
              <a:rPr lang="en-CA" smtClean="0"/>
              <a:t>2018-03-16</a:t>
            </a:fld>
            <a:endParaRPr lang="en-CA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9966B-2BF4-415B-8339-19F7A6864426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7304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38C93-C4A3-4017-8D73-02BE9312D7A9}" type="datetimeFigureOut">
              <a:rPr lang="en-CA" smtClean="0"/>
              <a:t>2018-03-16</a:t>
            </a:fld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9966B-2BF4-415B-8339-19F7A6864426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8261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38C93-C4A3-4017-8D73-02BE9312D7A9}" type="datetimeFigureOut">
              <a:rPr lang="en-CA" smtClean="0"/>
              <a:t>2018-03-16</a:t>
            </a:fld>
            <a:endParaRPr lang="en-CA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9966B-2BF4-415B-8339-19F7A6864426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8042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38C93-C4A3-4017-8D73-02BE9312D7A9}" type="datetimeFigureOut">
              <a:rPr lang="en-CA" smtClean="0"/>
              <a:t>2018-03-16</a:t>
            </a:fld>
            <a:endParaRPr lang="en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9966B-2BF4-415B-8339-19F7A6864426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0866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CA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38C93-C4A3-4017-8D73-02BE9312D7A9}" type="datetimeFigureOut">
              <a:rPr lang="en-CA" smtClean="0"/>
              <a:t>2018-03-16</a:t>
            </a:fld>
            <a:endParaRPr lang="en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9966B-2BF4-415B-8339-19F7A6864426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3459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438C93-C4A3-4017-8D73-02BE9312D7A9}" type="datetimeFigureOut">
              <a:rPr lang="en-CA" smtClean="0"/>
              <a:t>2018-03-16</a:t>
            </a:fld>
            <a:endParaRPr lang="en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9966B-2BF4-415B-8339-19F7A6864426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8331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QvGT2G0-hYA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3568" y="2132856"/>
            <a:ext cx="7772400" cy="2088232"/>
          </a:xfrm>
        </p:spPr>
        <p:txBody>
          <a:bodyPr>
            <a:normAutofit fontScale="90000"/>
          </a:bodyPr>
          <a:lstStyle/>
          <a:p>
            <a:r>
              <a:rPr lang="en-CA" dirty="0" smtClean="0"/>
              <a:t>Base de </a:t>
            </a:r>
            <a:r>
              <a:rPr lang="en-CA" dirty="0" err="1" smtClean="0"/>
              <a:t>Données</a:t>
            </a:r>
            <a:r>
              <a:rPr lang="en-CA" dirty="0" smtClean="0"/>
              <a:t/>
            </a:r>
            <a:br>
              <a:rPr lang="en-CA" dirty="0" smtClean="0"/>
            </a:br>
            <a:r>
              <a:rPr lang="en-CA" dirty="0" smtClean="0"/>
              <a:t>de </a:t>
            </a:r>
            <a:br>
              <a:rPr lang="en-CA" dirty="0" smtClean="0"/>
            </a:br>
            <a:r>
              <a:rPr lang="en-CA" dirty="0" err="1" smtClean="0"/>
              <a:t>Séquences</a:t>
            </a:r>
            <a:r>
              <a:rPr lang="en-CA" dirty="0" smtClean="0"/>
              <a:t> </a:t>
            </a:r>
            <a:r>
              <a:rPr lang="en-CA" dirty="0" err="1" smtClean="0"/>
              <a:t>Nucléotidiques</a:t>
            </a:r>
            <a:endParaRPr lang="en-CA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427984" y="5157192"/>
            <a:ext cx="3344416" cy="481608"/>
          </a:xfrm>
        </p:spPr>
        <p:txBody>
          <a:bodyPr>
            <a:normAutofit fontScale="92500" lnSpcReduction="20000"/>
          </a:bodyPr>
          <a:lstStyle/>
          <a:p>
            <a:r>
              <a:rPr lang="en-CA" dirty="0" smtClean="0"/>
              <a:t>Par Joel </a:t>
            </a:r>
            <a:r>
              <a:rPr lang="en-CA" dirty="0" err="1" smtClean="0"/>
              <a:t>sandé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28119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7" t="10584" r="32818" b="10768"/>
          <a:stretch/>
        </p:blipFill>
        <p:spPr bwMode="auto">
          <a:xfrm>
            <a:off x="457200" y="548680"/>
            <a:ext cx="7056784" cy="5641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905138"/>
              </p:ext>
            </p:extLst>
          </p:nvPr>
        </p:nvGraphicFramePr>
        <p:xfrm>
          <a:off x="6588224" y="3573016"/>
          <a:ext cx="1944216" cy="1296144"/>
        </p:xfrm>
        <a:graphic>
          <a:graphicData uri="http://schemas.openxmlformats.org/drawingml/2006/table">
            <a:tbl>
              <a:tblPr/>
              <a:tblGrid>
                <a:gridCol w="1944216"/>
              </a:tblGrid>
              <a:tr h="1296144">
                <a:tc>
                  <a:txBody>
                    <a:bodyPr/>
                    <a:lstStyle/>
                    <a:p>
                      <a:pPr fontAlgn="t"/>
                      <a:r>
                        <a:rPr lang="en-CA" b="0" dirty="0" smtClean="0">
                          <a:effectLst/>
                          <a:latin typeface="arial"/>
                        </a:rPr>
                        <a:t>Vous</a:t>
                      </a:r>
                      <a:r>
                        <a:rPr lang="en-CA" b="0" baseline="0" dirty="0" smtClean="0">
                          <a:effectLst/>
                          <a:latin typeface="arial"/>
                        </a:rPr>
                        <a:t> </a:t>
                      </a:r>
                      <a:r>
                        <a:rPr lang="en-CA" b="0" baseline="0" dirty="0" err="1" smtClean="0">
                          <a:effectLst/>
                          <a:latin typeface="arial"/>
                        </a:rPr>
                        <a:t>pouvez</a:t>
                      </a:r>
                      <a:r>
                        <a:rPr lang="en-CA" b="0" baseline="0" dirty="0" smtClean="0">
                          <a:effectLst/>
                          <a:latin typeface="arial"/>
                        </a:rPr>
                        <a:t> </a:t>
                      </a:r>
                      <a:r>
                        <a:rPr lang="en-CA" b="0" baseline="0" dirty="0" err="1" smtClean="0">
                          <a:effectLst/>
                          <a:latin typeface="arial"/>
                        </a:rPr>
                        <a:t>googler</a:t>
                      </a:r>
                      <a:r>
                        <a:rPr lang="en-CA" b="0" baseline="0" dirty="0" smtClean="0">
                          <a:effectLst/>
                          <a:latin typeface="arial"/>
                        </a:rPr>
                        <a:t> son nom pour </a:t>
                      </a:r>
                      <a:r>
                        <a:rPr lang="en-CA" b="0" baseline="0" dirty="0" err="1" smtClean="0">
                          <a:effectLst/>
                          <a:latin typeface="arial"/>
                        </a:rPr>
                        <a:t>voir</a:t>
                      </a:r>
                      <a:r>
                        <a:rPr lang="en-CA" b="0" baseline="0" dirty="0" smtClean="0">
                          <a:effectLst/>
                          <a:latin typeface="arial"/>
                        </a:rPr>
                        <a:t> à quoi </a:t>
                      </a:r>
                      <a:r>
                        <a:rPr lang="en-CA" b="0" baseline="0" dirty="0" err="1" smtClean="0">
                          <a:effectLst/>
                          <a:latin typeface="arial"/>
                        </a:rPr>
                        <a:t>il</a:t>
                      </a:r>
                      <a:r>
                        <a:rPr lang="en-CA" b="0" baseline="0" dirty="0" smtClean="0">
                          <a:effectLst/>
                          <a:latin typeface="arial"/>
                        </a:rPr>
                        <a:t> </a:t>
                      </a:r>
                      <a:r>
                        <a:rPr lang="en-CA" b="0" baseline="0" dirty="0" err="1" smtClean="0">
                          <a:effectLst/>
                          <a:latin typeface="arial"/>
                        </a:rPr>
                        <a:t>ressemble</a:t>
                      </a:r>
                      <a:r>
                        <a:rPr lang="en-CA" b="1" baseline="0" dirty="0" smtClean="0">
                          <a:effectLst/>
                          <a:latin typeface="arial"/>
                        </a:rPr>
                        <a:t>.</a:t>
                      </a:r>
                      <a:endParaRPr lang="en-CA" dirty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57200" y="1600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96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</p:spPr>
        <p:txBody>
          <a:bodyPr>
            <a:noAutofit/>
          </a:bodyPr>
          <a:lstStyle/>
          <a:p>
            <a:r>
              <a:rPr lang="en-CA" sz="2400" dirty="0" err="1"/>
              <a:t>Anser</a:t>
            </a:r>
            <a:r>
              <a:rPr lang="en-CA" sz="2400" dirty="0"/>
              <a:t> </a:t>
            </a:r>
            <a:r>
              <a:rPr lang="en-CA" sz="2400" dirty="0" err="1" smtClean="0"/>
              <a:t>brachyrhynchus</a:t>
            </a:r>
            <a:r>
              <a:rPr lang="en-CA" sz="2400" dirty="0" smtClean="0"/>
              <a:t> </a:t>
            </a:r>
            <a:br>
              <a:rPr lang="en-CA" sz="2400" dirty="0" smtClean="0"/>
            </a:br>
            <a:r>
              <a:rPr lang="en-CA" sz="2400" dirty="0" err="1" smtClean="0"/>
              <a:t>ou</a:t>
            </a:r>
            <a:r>
              <a:rPr lang="en-CA" sz="2400" dirty="0" smtClean="0"/>
              <a:t> </a:t>
            </a:r>
            <a:br>
              <a:rPr lang="en-CA" sz="2400" dirty="0" smtClean="0"/>
            </a:br>
            <a:r>
              <a:rPr lang="en-CA" sz="2400" dirty="0" smtClean="0"/>
              <a:t>pink-footed </a:t>
            </a:r>
            <a:r>
              <a:rPr lang="en-CA" sz="2400" dirty="0"/>
              <a:t>goose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29102" r="24295" b="14135"/>
          <a:stretch/>
        </p:blipFill>
        <p:spPr bwMode="auto">
          <a:xfrm>
            <a:off x="611560" y="1916832"/>
            <a:ext cx="7920880" cy="4258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5994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 smtClean="0"/>
              <a:t>Faisons</a:t>
            </a:r>
            <a:r>
              <a:rPr lang="en-CA" dirty="0" smtClean="0"/>
              <a:t> la </a:t>
            </a:r>
            <a:r>
              <a:rPr lang="en-CA" dirty="0" err="1" smtClean="0"/>
              <a:t>même</a:t>
            </a:r>
            <a:r>
              <a:rPr lang="en-CA" dirty="0" smtClean="0"/>
              <a:t> </a:t>
            </a:r>
            <a:r>
              <a:rPr lang="en-CA" dirty="0" err="1" smtClean="0"/>
              <a:t>expérience</a:t>
            </a:r>
            <a:r>
              <a:rPr lang="en-CA" dirty="0" smtClean="0"/>
              <a:t> pour le Virus de la grippe H1N1</a:t>
            </a:r>
            <a:endParaRPr lang="en-CA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3" t="10102" r="20691" b="34098"/>
          <a:stretch/>
        </p:blipFill>
        <p:spPr bwMode="auto">
          <a:xfrm>
            <a:off x="533399" y="2057400"/>
            <a:ext cx="8216266" cy="3243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043608" y="5805264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Il y </a:t>
            </a:r>
            <a:r>
              <a:rPr lang="en-CA" dirty="0" err="1" smtClean="0"/>
              <a:t>en</a:t>
            </a:r>
            <a:r>
              <a:rPr lang="en-CA" dirty="0" smtClean="0"/>
              <a:t> a 2 </a:t>
            </a:r>
            <a:r>
              <a:rPr lang="en-CA" dirty="0" err="1" smtClean="0"/>
              <a:t>répertoriés</a:t>
            </a:r>
            <a:r>
              <a:rPr lang="en-CA" dirty="0" smtClean="0"/>
              <a:t> </a:t>
            </a:r>
            <a:r>
              <a:rPr lang="en-CA" dirty="0" err="1" smtClean="0"/>
              <a:t>dans</a:t>
            </a:r>
            <a:r>
              <a:rPr lang="en-CA" dirty="0" smtClean="0"/>
              <a:t> la base de </a:t>
            </a:r>
            <a:r>
              <a:rPr lang="en-CA" dirty="0" err="1" smtClean="0"/>
              <a:t>donnée</a:t>
            </a:r>
            <a:r>
              <a:rPr lang="en-CA" dirty="0" smtClean="0"/>
              <a:t> NCBI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09455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5" t="22672" r="32683" b="8844"/>
          <a:stretch/>
        </p:blipFill>
        <p:spPr bwMode="auto">
          <a:xfrm>
            <a:off x="971600" y="908720"/>
            <a:ext cx="7344816" cy="5145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755576" y="404664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https://www.ncbi.nlm.nih.gov/genome/10290?genome_assembly_id=306186</a:t>
            </a:r>
          </a:p>
        </p:txBody>
      </p:sp>
    </p:spTree>
    <p:extLst>
      <p:ext uri="{BB962C8B-B14F-4D97-AF65-F5344CB8AC3E}">
        <p14:creationId xmlns:p14="http://schemas.microsoft.com/office/powerpoint/2010/main" val="1248120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38138"/>
          </a:xfrm>
        </p:spPr>
        <p:txBody>
          <a:bodyPr>
            <a:normAutofit fontScale="90000"/>
          </a:bodyPr>
          <a:lstStyle/>
          <a:p>
            <a:r>
              <a:rPr lang="en-CA" dirty="0" smtClean="0"/>
              <a:t>Influenza </a:t>
            </a:r>
            <a:r>
              <a:rPr lang="en-CA" dirty="0"/>
              <a:t>A virus </a:t>
            </a:r>
            <a:r>
              <a:rPr lang="en-CA" dirty="0" smtClean="0"/>
              <a:t/>
            </a:r>
            <a:br>
              <a:rPr lang="en-CA" dirty="0" smtClean="0"/>
            </a:br>
            <a:r>
              <a:rPr lang="en-CA" dirty="0" smtClean="0"/>
              <a:t>A/California/07/2009 (H1N1)</a:t>
            </a:r>
            <a:endParaRPr lang="en-CA" dirty="0"/>
          </a:p>
        </p:txBody>
      </p:sp>
      <p:pic>
        <p:nvPicPr>
          <p:cNvPr id="5122" name="Picture 2" descr="Image result for Influenza A vir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79717"/>
            <a:ext cx="5688632" cy="444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984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 smtClean="0"/>
              <a:t>Enseml</a:t>
            </a:r>
            <a:r>
              <a:rPr lang="en-CA" dirty="0" smtClean="0"/>
              <a:t> Genome browser</a:t>
            </a:r>
            <a:endParaRPr lang="en-CA" dirty="0"/>
          </a:p>
        </p:txBody>
      </p:sp>
      <p:pic>
        <p:nvPicPr>
          <p:cNvPr id="9219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9862" r="67317" b="17503"/>
          <a:stretch/>
        </p:blipFill>
        <p:spPr bwMode="auto">
          <a:xfrm>
            <a:off x="683568" y="1268760"/>
            <a:ext cx="4088838" cy="5123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5292080" y="4221088"/>
            <a:ext cx="3096344" cy="92333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/>
              <a:t>Bien </a:t>
            </a:r>
            <a:r>
              <a:rPr lang="en-CA" dirty="0" err="1" smtClean="0"/>
              <a:t>qu’il</a:t>
            </a:r>
            <a:r>
              <a:rPr lang="en-CA" dirty="0" smtClean="0"/>
              <a:t> y a une </a:t>
            </a:r>
            <a:r>
              <a:rPr lang="en-CA" dirty="0" err="1" smtClean="0"/>
              <a:t>panoplie</a:t>
            </a:r>
            <a:r>
              <a:rPr lang="en-CA" dirty="0" smtClean="0"/>
              <a:t> de genomes, nous </a:t>
            </a:r>
            <a:r>
              <a:rPr lang="en-CA" dirty="0" err="1" smtClean="0"/>
              <a:t>allons</a:t>
            </a:r>
            <a:r>
              <a:rPr lang="en-CA" dirty="0" smtClean="0"/>
              <a:t> nous </a:t>
            </a:r>
            <a:r>
              <a:rPr lang="en-CA" dirty="0" err="1" smtClean="0"/>
              <a:t>interesser</a:t>
            </a:r>
            <a:r>
              <a:rPr lang="en-CA" dirty="0" smtClean="0"/>
              <a:t> au genome </a:t>
            </a:r>
            <a:r>
              <a:rPr lang="en-CA" dirty="0" err="1" smtClean="0"/>
              <a:t>Humain</a:t>
            </a:r>
            <a:r>
              <a:rPr lang="en-CA" dirty="0" smtClean="0"/>
              <a:t>.</a:t>
            </a:r>
            <a:endParaRPr lang="en-CA" dirty="0"/>
          </a:p>
        </p:txBody>
      </p:sp>
      <p:cxnSp>
        <p:nvCxnSpPr>
          <p:cNvPr id="7" name="Connecteur droit avec flèche 6"/>
          <p:cNvCxnSpPr>
            <a:stCxn id="5" idx="1"/>
          </p:cNvCxnSpPr>
          <p:nvPr/>
        </p:nvCxnSpPr>
        <p:spPr>
          <a:xfrm flipH="1">
            <a:off x="3059832" y="4682753"/>
            <a:ext cx="2232248" cy="11225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>
            <a:stCxn id="5" idx="1"/>
          </p:cNvCxnSpPr>
          <p:nvPr/>
        </p:nvCxnSpPr>
        <p:spPr>
          <a:xfrm flipH="1" flipV="1">
            <a:off x="1907704" y="4365105"/>
            <a:ext cx="3384376" cy="3176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5763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CA" dirty="0" smtClean="0"/>
              <a:t>Genome </a:t>
            </a:r>
            <a:r>
              <a:rPr lang="en-CA" dirty="0" err="1" smtClean="0"/>
              <a:t>Humain</a:t>
            </a:r>
            <a:endParaRPr lang="en-CA" dirty="0"/>
          </a:p>
        </p:txBody>
      </p:sp>
      <p:sp>
        <p:nvSpPr>
          <p:cNvPr id="5" name="Rectangle 4"/>
          <p:cNvSpPr/>
          <p:nvPr/>
        </p:nvSpPr>
        <p:spPr>
          <a:xfrm>
            <a:off x="395536" y="1100192"/>
            <a:ext cx="57606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smtClean="0"/>
              <a:t>http://useast.ensembl.org/Homo_sapiens/Info/Annotation</a:t>
            </a:r>
            <a:endParaRPr lang="en-CA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0" t="10663" r="1416" b="10705"/>
          <a:stretch/>
        </p:blipFill>
        <p:spPr bwMode="auto">
          <a:xfrm>
            <a:off x="3275856" y="1479598"/>
            <a:ext cx="5616624" cy="5063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251520" y="2276872"/>
            <a:ext cx="2664296" cy="175432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/>
              <a:t>On </a:t>
            </a:r>
            <a:r>
              <a:rPr lang="en-CA" dirty="0" err="1" smtClean="0"/>
              <a:t>peut</a:t>
            </a:r>
            <a:r>
              <a:rPr lang="en-CA" dirty="0" smtClean="0"/>
              <a:t> </a:t>
            </a:r>
            <a:r>
              <a:rPr lang="en-CA" dirty="0" err="1" smtClean="0"/>
              <a:t>voir</a:t>
            </a:r>
            <a:r>
              <a:rPr lang="en-CA" dirty="0" smtClean="0"/>
              <a:t> que le </a:t>
            </a:r>
            <a:r>
              <a:rPr lang="en-CA" dirty="0" err="1" smtClean="0"/>
              <a:t>génome</a:t>
            </a:r>
            <a:r>
              <a:rPr lang="en-CA" dirty="0" smtClean="0"/>
              <a:t> </a:t>
            </a:r>
            <a:r>
              <a:rPr lang="en-CA" dirty="0" err="1" smtClean="0"/>
              <a:t>humain</a:t>
            </a:r>
            <a:r>
              <a:rPr lang="en-CA" dirty="0" smtClean="0"/>
              <a:t> est </a:t>
            </a:r>
            <a:r>
              <a:rPr lang="en-CA" dirty="0" err="1" smtClean="0"/>
              <a:t>doté</a:t>
            </a:r>
            <a:r>
              <a:rPr lang="en-CA" dirty="0" smtClean="0"/>
              <a:t> de plus de 3 000 000 000 de pairs de bases, avec 20 000 </a:t>
            </a:r>
            <a:r>
              <a:rPr lang="en-CA" dirty="0" err="1" smtClean="0"/>
              <a:t>gènes</a:t>
            </a:r>
            <a:r>
              <a:rPr lang="en-CA" dirty="0" smtClean="0"/>
              <a:t> </a:t>
            </a:r>
            <a:r>
              <a:rPr lang="en-CA" dirty="0" err="1" smtClean="0"/>
              <a:t>codant</a:t>
            </a:r>
            <a:r>
              <a:rPr lang="en-CA" dirty="0" smtClean="0"/>
              <a:t> et 22 000 </a:t>
            </a:r>
            <a:r>
              <a:rPr lang="en-CA" dirty="0" err="1" smtClean="0"/>
              <a:t>gènes</a:t>
            </a:r>
            <a:r>
              <a:rPr lang="en-CA" dirty="0" smtClean="0"/>
              <a:t> non </a:t>
            </a:r>
            <a:r>
              <a:rPr lang="en-CA" dirty="0" err="1" smtClean="0"/>
              <a:t>codant</a:t>
            </a:r>
            <a:endParaRPr lang="en-CA" dirty="0"/>
          </a:p>
        </p:txBody>
      </p:sp>
      <p:sp>
        <p:nvSpPr>
          <p:cNvPr id="7" name="Ellipse 6"/>
          <p:cNvSpPr/>
          <p:nvPr/>
        </p:nvSpPr>
        <p:spPr>
          <a:xfrm>
            <a:off x="4622169" y="1925519"/>
            <a:ext cx="1512168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Ellipse 8"/>
          <p:cNvSpPr/>
          <p:nvPr/>
        </p:nvSpPr>
        <p:spPr>
          <a:xfrm>
            <a:off x="4788024" y="3721395"/>
            <a:ext cx="1584176" cy="42634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2657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en-CA" dirty="0" smtClean="0"/>
              <a:t>Genome </a:t>
            </a:r>
            <a:r>
              <a:rPr lang="en-CA" dirty="0" err="1" smtClean="0"/>
              <a:t>Humain</a:t>
            </a:r>
            <a:endParaRPr lang="en-CA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4" t="10101" r="1024" b="8844"/>
          <a:stretch/>
        </p:blipFill>
        <p:spPr bwMode="auto">
          <a:xfrm>
            <a:off x="611560" y="2123564"/>
            <a:ext cx="7979229" cy="3668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llipse 3"/>
          <p:cNvSpPr/>
          <p:nvPr/>
        </p:nvSpPr>
        <p:spPr>
          <a:xfrm>
            <a:off x="1475656" y="2411596"/>
            <a:ext cx="576064" cy="28803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ZoneTexte 4"/>
          <p:cNvSpPr txBox="1"/>
          <p:nvPr/>
        </p:nvSpPr>
        <p:spPr>
          <a:xfrm>
            <a:off x="971600" y="1403484"/>
            <a:ext cx="5832648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/>
              <a:t>Les </a:t>
            </a:r>
            <a:r>
              <a:rPr lang="en-CA" dirty="0" err="1" smtClean="0"/>
              <a:t>autres</a:t>
            </a:r>
            <a:r>
              <a:rPr lang="en-CA" dirty="0" smtClean="0"/>
              <a:t> </a:t>
            </a:r>
            <a:r>
              <a:rPr lang="en-CA" dirty="0" err="1" smtClean="0"/>
              <a:t>génomes</a:t>
            </a:r>
            <a:r>
              <a:rPr lang="en-CA" dirty="0" smtClean="0"/>
              <a:t> </a:t>
            </a:r>
            <a:r>
              <a:rPr lang="en-CA" dirty="0" err="1" smtClean="0"/>
              <a:t>sont</a:t>
            </a:r>
            <a:r>
              <a:rPr lang="en-CA" dirty="0" smtClean="0"/>
              <a:t> </a:t>
            </a:r>
            <a:r>
              <a:rPr lang="en-CA" dirty="0" err="1" smtClean="0"/>
              <a:t>accéssibles</a:t>
            </a:r>
            <a:r>
              <a:rPr lang="en-CA" dirty="0" smtClean="0"/>
              <a:t> </a:t>
            </a:r>
            <a:r>
              <a:rPr lang="en-CA" dirty="0" err="1" smtClean="0"/>
              <a:t>en</a:t>
            </a:r>
            <a:r>
              <a:rPr lang="en-CA" dirty="0" smtClean="0"/>
              <a:t> tout temps.</a:t>
            </a:r>
            <a:endParaRPr lang="en-CA" dirty="0"/>
          </a:p>
        </p:txBody>
      </p:sp>
      <p:cxnSp>
        <p:nvCxnSpPr>
          <p:cNvPr id="7" name="Connecteur droit avec flèche 6"/>
          <p:cNvCxnSpPr>
            <a:stCxn id="5" idx="2"/>
            <a:endCxn id="4" idx="7"/>
          </p:cNvCxnSpPr>
          <p:nvPr/>
        </p:nvCxnSpPr>
        <p:spPr>
          <a:xfrm flipH="1">
            <a:off x="1967357" y="1772816"/>
            <a:ext cx="1920567" cy="680961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487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1143000"/>
          </a:xfrm>
        </p:spPr>
        <p:txBody>
          <a:bodyPr/>
          <a:lstStyle/>
          <a:p>
            <a:r>
              <a:rPr lang="en-CA" dirty="0" smtClean="0"/>
              <a:t>Genome </a:t>
            </a:r>
            <a:r>
              <a:rPr lang="en-CA" dirty="0" err="1" smtClean="0"/>
              <a:t>Humain</a:t>
            </a:r>
            <a:r>
              <a:rPr lang="en-CA" dirty="0" smtClean="0"/>
              <a:t> chromosome 15</a:t>
            </a:r>
            <a:endParaRPr lang="en-CA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4" t="9928" r="50031" b="33172"/>
          <a:stretch/>
        </p:blipFill>
        <p:spPr bwMode="auto">
          <a:xfrm>
            <a:off x="899592" y="1700808"/>
            <a:ext cx="7272808" cy="461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5220072" y="2875467"/>
            <a:ext cx="3240360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err="1" smtClean="0"/>
              <a:t>Chercher</a:t>
            </a:r>
            <a:r>
              <a:rPr lang="en-CA" dirty="0" smtClean="0"/>
              <a:t> les </a:t>
            </a:r>
            <a:r>
              <a:rPr lang="en-CA" dirty="0" err="1" smtClean="0"/>
              <a:t>informations</a:t>
            </a:r>
            <a:r>
              <a:rPr lang="en-CA" dirty="0" smtClean="0"/>
              <a:t> sur un chromosome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08669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en-CA" dirty="0" smtClean="0"/>
              <a:t>Human genome : Chromosome 15</a:t>
            </a:r>
            <a:endParaRPr lang="en-CA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4" t="10101" r="1430" b="9084"/>
          <a:stretch/>
        </p:blipFill>
        <p:spPr bwMode="auto">
          <a:xfrm>
            <a:off x="395536" y="1484784"/>
            <a:ext cx="8604527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539552" y="5836622"/>
            <a:ext cx="3672408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/>
              <a:t>Genome </a:t>
            </a:r>
            <a:r>
              <a:rPr lang="en-CA" dirty="0" err="1"/>
              <a:t>H</a:t>
            </a:r>
            <a:r>
              <a:rPr lang="en-CA" dirty="0" err="1" smtClean="0"/>
              <a:t>umain</a:t>
            </a:r>
            <a:r>
              <a:rPr lang="en-CA" dirty="0" smtClean="0"/>
              <a:t> : chromosome 15</a:t>
            </a:r>
            <a:endParaRPr lang="en-CA" dirty="0"/>
          </a:p>
        </p:txBody>
      </p:sp>
      <p:sp>
        <p:nvSpPr>
          <p:cNvPr id="5" name="ZoneTexte 4"/>
          <p:cNvSpPr txBox="1"/>
          <p:nvPr/>
        </p:nvSpPr>
        <p:spPr>
          <a:xfrm>
            <a:off x="4585320" y="5559623"/>
            <a:ext cx="3888432" cy="92333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/>
              <a:t>Plus bas, vous </a:t>
            </a:r>
            <a:r>
              <a:rPr lang="en-CA" dirty="0" err="1" smtClean="0"/>
              <a:t>verrez</a:t>
            </a:r>
            <a:r>
              <a:rPr lang="en-CA" dirty="0" smtClean="0"/>
              <a:t> que le chromosome est </a:t>
            </a:r>
            <a:r>
              <a:rPr lang="en-CA" dirty="0" err="1" smtClean="0"/>
              <a:t>doté</a:t>
            </a:r>
            <a:r>
              <a:rPr lang="en-CA" dirty="0" smtClean="0"/>
              <a:t> de 100 000 000 de </a:t>
            </a:r>
            <a:r>
              <a:rPr lang="en-CA" dirty="0" err="1" smtClean="0"/>
              <a:t>paires</a:t>
            </a:r>
            <a:r>
              <a:rPr lang="en-CA" dirty="0" smtClean="0"/>
              <a:t> de bases.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82789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endParaRPr lang="en-CA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0" t="14431" r="12524" b="5477"/>
          <a:stretch/>
        </p:blipFill>
        <p:spPr bwMode="auto">
          <a:xfrm>
            <a:off x="683568" y="1700808"/>
            <a:ext cx="7807222" cy="4718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llipse 3"/>
          <p:cNvSpPr/>
          <p:nvPr/>
        </p:nvSpPr>
        <p:spPr>
          <a:xfrm>
            <a:off x="1616660" y="3212976"/>
            <a:ext cx="1515180" cy="36004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/>
          <p:cNvSpPr/>
          <p:nvPr/>
        </p:nvSpPr>
        <p:spPr>
          <a:xfrm>
            <a:off x="467544" y="1124744"/>
            <a:ext cx="3882409" cy="369332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en-CA" dirty="0" smtClean="0"/>
              <a:t>https://www.ncbi.nlm.nih.gov/pubmed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4126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err="1" smtClean="0"/>
              <a:t>BioMart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80728"/>
          </a:xfrm>
        </p:spPr>
        <p:txBody>
          <a:bodyPr/>
          <a:lstStyle/>
          <a:p>
            <a:r>
              <a:rPr lang="en-CA" dirty="0" err="1" smtClean="0"/>
              <a:t>L’outil</a:t>
            </a:r>
            <a:r>
              <a:rPr lang="en-CA" dirty="0" smtClean="0"/>
              <a:t> </a:t>
            </a:r>
            <a:r>
              <a:rPr lang="en-CA" dirty="0" err="1" smtClean="0"/>
              <a:t>Biomart</a:t>
            </a:r>
            <a:r>
              <a:rPr lang="en-CA" dirty="0" smtClean="0"/>
              <a:t> a </a:t>
            </a:r>
            <a:r>
              <a:rPr lang="en-CA" dirty="0" err="1" smtClean="0"/>
              <a:t>été</a:t>
            </a:r>
            <a:r>
              <a:rPr lang="en-CA" dirty="0" smtClean="0"/>
              <a:t> </a:t>
            </a:r>
            <a:r>
              <a:rPr lang="en-CA" dirty="0" err="1" smtClean="0"/>
              <a:t>mis</a:t>
            </a:r>
            <a:r>
              <a:rPr lang="en-CA" dirty="0" smtClean="0"/>
              <a:t> au point pour </a:t>
            </a:r>
            <a:r>
              <a:rPr lang="en-CA" dirty="0" err="1" smtClean="0"/>
              <a:t>repondre</a:t>
            </a:r>
            <a:r>
              <a:rPr lang="en-CA" dirty="0" smtClean="0"/>
              <a:t> </a:t>
            </a:r>
            <a:r>
              <a:rPr lang="en-CA" dirty="0" smtClean="0"/>
              <a:t>à des questions : Data mining.</a:t>
            </a:r>
            <a:endParaRPr lang="en-CA" dirty="0"/>
          </a:p>
        </p:txBody>
      </p:sp>
      <p:sp>
        <p:nvSpPr>
          <p:cNvPr id="4" name="ZoneTexte 3"/>
          <p:cNvSpPr txBox="1"/>
          <p:nvPr/>
        </p:nvSpPr>
        <p:spPr>
          <a:xfrm>
            <a:off x="1115616" y="3140968"/>
            <a:ext cx="33651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Data set : Human gene.</a:t>
            </a:r>
          </a:p>
          <a:p>
            <a:r>
              <a:rPr lang="en-CA" dirty="0" smtClean="0"/>
              <a:t>Filters : pas mal de choses à </a:t>
            </a:r>
            <a:r>
              <a:rPr lang="en-CA" dirty="0" err="1" smtClean="0"/>
              <a:t>filtrer</a:t>
            </a:r>
            <a:endParaRPr lang="en-CA" dirty="0" smtClean="0"/>
          </a:p>
          <a:p>
            <a:r>
              <a:rPr lang="en-CA" dirty="0" smtClean="0"/>
              <a:t>…</a:t>
            </a:r>
          </a:p>
          <a:p>
            <a:r>
              <a:rPr lang="en-CA" dirty="0" smtClean="0"/>
              <a:t>…</a:t>
            </a:r>
            <a:endParaRPr lang="en-CA" dirty="0"/>
          </a:p>
        </p:txBody>
      </p:sp>
      <p:sp>
        <p:nvSpPr>
          <p:cNvPr id="5" name="Rectangle 4"/>
          <p:cNvSpPr/>
          <p:nvPr/>
        </p:nvSpPr>
        <p:spPr>
          <a:xfrm>
            <a:off x="1069504" y="4437112"/>
            <a:ext cx="638281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smtClean="0"/>
              <a:t>Voici de </a:t>
            </a:r>
            <a:r>
              <a:rPr lang="en-CA" dirty="0" err="1" smtClean="0"/>
              <a:t>très</a:t>
            </a:r>
            <a:r>
              <a:rPr lang="en-CA" dirty="0" smtClean="0"/>
              <a:t> </a:t>
            </a:r>
            <a:r>
              <a:rPr lang="en-CA" dirty="0" err="1" smtClean="0"/>
              <a:t>bons</a:t>
            </a:r>
            <a:r>
              <a:rPr lang="en-CA" dirty="0" smtClean="0"/>
              <a:t> </a:t>
            </a:r>
            <a:r>
              <a:rPr lang="en-CA" dirty="0" err="1" smtClean="0"/>
              <a:t>tutoriels</a:t>
            </a:r>
            <a:r>
              <a:rPr lang="en-CA" dirty="0" smtClean="0"/>
              <a:t> sur </a:t>
            </a:r>
            <a:r>
              <a:rPr lang="en-CA" dirty="0" err="1" smtClean="0"/>
              <a:t>BioMart</a:t>
            </a:r>
            <a:r>
              <a:rPr lang="en-CA" dirty="0" smtClean="0"/>
              <a:t> </a:t>
            </a:r>
          </a:p>
          <a:p>
            <a:endParaRPr lang="en-CA" dirty="0" smtClean="0"/>
          </a:p>
          <a:p>
            <a:r>
              <a:rPr lang="en-CA" dirty="0" smtClean="0">
                <a:hlinkClick r:id="rId2"/>
              </a:rPr>
              <a:t>https://www.youtube.com/watch?v=QvGT2G0-hYA</a:t>
            </a:r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36815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en-CA" dirty="0" smtClean="0"/>
              <a:t>Usage de Perl</a:t>
            </a:r>
            <a:endParaRPr lang="en-CA" dirty="0"/>
          </a:p>
        </p:txBody>
      </p:sp>
      <p:sp>
        <p:nvSpPr>
          <p:cNvPr id="4" name="Rectangle 3"/>
          <p:cNvSpPr/>
          <p:nvPr/>
        </p:nvSpPr>
        <p:spPr>
          <a:xfrm>
            <a:off x="467544" y="1412776"/>
            <a:ext cx="82809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smtClean="0"/>
              <a:t>Pour </a:t>
            </a:r>
            <a:r>
              <a:rPr lang="en-CA" dirty="0" err="1" smtClean="0"/>
              <a:t>ceux</a:t>
            </a:r>
            <a:r>
              <a:rPr lang="en-CA" dirty="0" smtClean="0"/>
              <a:t> qui </a:t>
            </a:r>
            <a:r>
              <a:rPr lang="en-CA" dirty="0" err="1" smtClean="0"/>
              <a:t>veulent</a:t>
            </a:r>
            <a:r>
              <a:rPr lang="en-CA" dirty="0" smtClean="0"/>
              <a:t> </a:t>
            </a:r>
            <a:r>
              <a:rPr lang="en-CA" dirty="0" err="1" smtClean="0"/>
              <a:t>rouler</a:t>
            </a:r>
            <a:r>
              <a:rPr lang="en-CA" dirty="0" smtClean="0"/>
              <a:t> du code Perl, </a:t>
            </a:r>
            <a:r>
              <a:rPr lang="en-CA" dirty="0" err="1" smtClean="0"/>
              <a:t>voici</a:t>
            </a:r>
            <a:r>
              <a:rPr lang="en-CA" dirty="0" smtClean="0"/>
              <a:t> un lien qui vous sera super </a:t>
            </a:r>
            <a:r>
              <a:rPr lang="en-CA" dirty="0" err="1" smtClean="0"/>
              <a:t>interessant</a:t>
            </a:r>
            <a:r>
              <a:rPr lang="en-CA" dirty="0" smtClean="0"/>
              <a:t>. </a:t>
            </a:r>
          </a:p>
          <a:p>
            <a:endParaRPr lang="en-CA" dirty="0" smtClean="0"/>
          </a:p>
          <a:p>
            <a:r>
              <a:rPr lang="en-CA" dirty="0" smtClean="0"/>
              <a:t>http://useast.ensembl.org/info/docs/api/variation/variation_tutorial.html#structural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73360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9" t="14565" r="12515" b="7048"/>
          <a:stretch/>
        </p:blipFill>
        <p:spPr bwMode="auto">
          <a:xfrm>
            <a:off x="1043608" y="2204864"/>
            <a:ext cx="7205182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488639" y="1588681"/>
            <a:ext cx="3312368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err="1" smtClean="0"/>
              <a:t>Entrez</a:t>
            </a:r>
            <a:r>
              <a:rPr lang="en-CA" dirty="0" smtClean="0"/>
              <a:t> le nom du </a:t>
            </a:r>
            <a:r>
              <a:rPr lang="en-CA" dirty="0" err="1" smtClean="0"/>
              <a:t>gène</a:t>
            </a:r>
            <a:r>
              <a:rPr lang="en-CA" dirty="0" smtClean="0"/>
              <a:t> X01714</a:t>
            </a:r>
            <a:endParaRPr lang="en-CA" dirty="0"/>
          </a:p>
        </p:txBody>
      </p:sp>
      <p:cxnSp>
        <p:nvCxnSpPr>
          <p:cNvPr id="6" name="Connecteur droit avec flèche 5"/>
          <p:cNvCxnSpPr>
            <a:stCxn id="4" idx="2"/>
          </p:cNvCxnSpPr>
          <p:nvPr/>
        </p:nvCxnSpPr>
        <p:spPr>
          <a:xfrm>
            <a:off x="2144823" y="1958013"/>
            <a:ext cx="1656184" cy="606891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773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1" t="14431" r="37418" b="5717"/>
          <a:stretch/>
        </p:blipFill>
        <p:spPr bwMode="auto">
          <a:xfrm>
            <a:off x="3995936" y="1628800"/>
            <a:ext cx="4701819" cy="4322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467544" y="1772816"/>
            <a:ext cx="3096344" cy="23083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/>
              <a:t>Vous </a:t>
            </a:r>
            <a:r>
              <a:rPr lang="en-CA" dirty="0" err="1" smtClean="0"/>
              <a:t>verrez</a:t>
            </a:r>
            <a:r>
              <a:rPr lang="en-CA" dirty="0" smtClean="0"/>
              <a:t> les </a:t>
            </a:r>
            <a:r>
              <a:rPr lang="en-CA" dirty="0" err="1" smtClean="0"/>
              <a:t>informations</a:t>
            </a:r>
            <a:r>
              <a:rPr lang="en-CA" dirty="0" smtClean="0"/>
              <a:t> sur le </a:t>
            </a:r>
            <a:r>
              <a:rPr lang="en-CA" dirty="0" err="1" smtClean="0"/>
              <a:t>gène</a:t>
            </a:r>
            <a:r>
              <a:rPr lang="en-CA" dirty="0"/>
              <a:t> </a:t>
            </a:r>
            <a:r>
              <a:rPr lang="en-CA" dirty="0" err="1" smtClean="0"/>
              <a:t>apparaisant</a:t>
            </a:r>
            <a:r>
              <a:rPr lang="en-CA" dirty="0" smtClean="0"/>
              <a:t> par </a:t>
            </a:r>
            <a:r>
              <a:rPr lang="en-CA" dirty="0" err="1" smtClean="0"/>
              <a:t>défaut</a:t>
            </a:r>
            <a:r>
              <a:rPr lang="en-CA" dirty="0" smtClean="0"/>
              <a:t> </a:t>
            </a:r>
            <a:r>
              <a:rPr lang="en-CA" dirty="0" err="1" smtClean="0"/>
              <a:t>en</a:t>
            </a:r>
            <a:r>
              <a:rPr lang="en-CA" dirty="0" smtClean="0"/>
              <a:t> format </a:t>
            </a:r>
            <a:r>
              <a:rPr lang="en-CA" dirty="0" err="1" smtClean="0"/>
              <a:t>Genbank</a:t>
            </a:r>
            <a:r>
              <a:rPr lang="en-CA" dirty="0" smtClean="0"/>
              <a:t>.</a:t>
            </a:r>
          </a:p>
          <a:p>
            <a:endParaRPr lang="en-CA" dirty="0"/>
          </a:p>
          <a:p>
            <a:r>
              <a:rPr lang="en-CA" dirty="0" smtClean="0"/>
              <a:t>Vous </a:t>
            </a:r>
            <a:r>
              <a:rPr lang="en-CA" dirty="0" err="1" smtClean="0"/>
              <a:t>avez</a:t>
            </a:r>
            <a:r>
              <a:rPr lang="en-CA" dirty="0" smtClean="0"/>
              <a:t> </a:t>
            </a:r>
            <a:r>
              <a:rPr lang="en-CA" dirty="0" err="1" smtClean="0"/>
              <a:t>toutes</a:t>
            </a:r>
            <a:r>
              <a:rPr lang="en-CA" dirty="0" smtClean="0"/>
              <a:t> les </a:t>
            </a:r>
            <a:r>
              <a:rPr lang="en-CA" dirty="0" err="1" smtClean="0"/>
              <a:t>informations</a:t>
            </a:r>
            <a:r>
              <a:rPr lang="en-CA" dirty="0" smtClean="0"/>
              <a:t> sur le </a:t>
            </a:r>
            <a:r>
              <a:rPr lang="en-CA" dirty="0" err="1" smtClean="0"/>
              <a:t>gène</a:t>
            </a:r>
            <a:r>
              <a:rPr lang="en-CA" dirty="0" smtClean="0"/>
              <a:t>.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2" t="30257" r="37716" b="10832"/>
          <a:stretch/>
        </p:blipFill>
        <p:spPr bwMode="auto">
          <a:xfrm>
            <a:off x="467544" y="4221088"/>
            <a:ext cx="3096344" cy="21535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6" name="Connecteur droit avec flèche 5"/>
          <p:cNvCxnSpPr>
            <a:stCxn id="4" idx="3"/>
          </p:cNvCxnSpPr>
          <p:nvPr/>
        </p:nvCxnSpPr>
        <p:spPr>
          <a:xfrm>
            <a:off x="3563888" y="2926978"/>
            <a:ext cx="432048" cy="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>
            <a:stCxn id="9" idx="1"/>
          </p:cNvCxnSpPr>
          <p:nvPr/>
        </p:nvCxnSpPr>
        <p:spPr>
          <a:xfrm flipH="1" flipV="1">
            <a:off x="4355976" y="3140969"/>
            <a:ext cx="2160240" cy="2028995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6516216" y="3738803"/>
            <a:ext cx="2181539" cy="286232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/>
              <a:t>Vous </a:t>
            </a:r>
            <a:r>
              <a:rPr lang="en-CA" dirty="0" err="1" smtClean="0"/>
              <a:t>avez</a:t>
            </a:r>
            <a:r>
              <a:rPr lang="en-CA" dirty="0" smtClean="0"/>
              <a:t> </a:t>
            </a:r>
            <a:r>
              <a:rPr lang="en-CA" dirty="0" err="1" smtClean="0"/>
              <a:t>accès</a:t>
            </a:r>
            <a:r>
              <a:rPr lang="en-CA" dirty="0" smtClean="0"/>
              <a:t> à </a:t>
            </a:r>
            <a:r>
              <a:rPr lang="en-CA" dirty="0" err="1" smtClean="0"/>
              <a:t>sa</a:t>
            </a:r>
            <a:r>
              <a:rPr lang="en-CA" dirty="0" smtClean="0"/>
              <a:t> </a:t>
            </a:r>
            <a:r>
              <a:rPr lang="en-CA" dirty="0" err="1" smtClean="0"/>
              <a:t>séquence</a:t>
            </a:r>
            <a:r>
              <a:rPr lang="en-CA" dirty="0" smtClean="0"/>
              <a:t> complete </a:t>
            </a:r>
            <a:r>
              <a:rPr lang="en-CA" dirty="0" err="1" smtClean="0"/>
              <a:t>en</a:t>
            </a:r>
            <a:r>
              <a:rPr lang="en-CA" dirty="0" smtClean="0"/>
              <a:t> </a:t>
            </a:r>
            <a:r>
              <a:rPr lang="en-CA" dirty="0" err="1" smtClean="0"/>
              <a:t>clikant</a:t>
            </a:r>
            <a:r>
              <a:rPr lang="en-CA" dirty="0" smtClean="0"/>
              <a:t> sur FASTA.</a:t>
            </a:r>
          </a:p>
          <a:p>
            <a:endParaRPr lang="en-CA" dirty="0" smtClean="0"/>
          </a:p>
          <a:p>
            <a:r>
              <a:rPr lang="en-CA" dirty="0" err="1" smtClean="0"/>
              <a:t>Ou</a:t>
            </a:r>
            <a:r>
              <a:rPr lang="en-CA" dirty="0" smtClean="0"/>
              <a:t> </a:t>
            </a:r>
            <a:r>
              <a:rPr lang="en-CA" dirty="0" err="1" smtClean="0"/>
              <a:t>carr</a:t>
            </a:r>
            <a:r>
              <a:rPr lang="en-CA" dirty="0" err="1"/>
              <a:t>é</a:t>
            </a:r>
            <a:r>
              <a:rPr lang="en-CA" dirty="0" err="1" smtClean="0"/>
              <a:t>ment</a:t>
            </a:r>
            <a:r>
              <a:rPr lang="en-CA" dirty="0" smtClean="0"/>
              <a:t> </a:t>
            </a:r>
            <a:r>
              <a:rPr lang="en-CA" dirty="0" err="1" smtClean="0"/>
              <a:t>sauver</a:t>
            </a:r>
            <a:r>
              <a:rPr lang="en-CA" dirty="0" smtClean="0"/>
              <a:t> le document </a:t>
            </a:r>
            <a:r>
              <a:rPr lang="en-CA" dirty="0" err="1" smtClean="0"/>
              <a:t>en</a:t>
            </a:r>
            <a:r>
              <a:rPr lang="en-CA" dirty="0" smtClean="0"/>
              <a:t> format FASTA </a:t>
            </a:r>
            <a:r>
              <a:rPr lang="en-CA" dirty="0" err="1" smtClean="0"/>
              <a:t>en</a:t>
            </a:r>
            <a:r>
              <a:rPr lang="en-CA" dirty="0" smtClean="0"/>
              <a:t> </a:t>
            </a:r>
            <a:r>
              <a:rPr lang="en-CA" dirty="0" err="1" smtClean="0"/>
              <a:t>clickant</a:t>
            </a:r>
            <a:r>
              <a:rPr lang="en-CA" dirty="0" smtClean="0"/>
              <a:t> </a:t>
            </a:r>
            <a:r>
              <a:rPr lang="en-CA" dirty="0" err="1" smtClean="0"/>
              <a:t>en</a:t>
            </a:r>
            <a:r>
              <a:rPr lang="en-CA" dirty="0" smtClean="0"/>
              <a:t> haut à </a:t>
            </a:r>
            <a:r>
              <a:rPr lang="en-CA" dirty="0" err="1" smtClean="0"/>
              <a:t>droite</a:t>
            </a:r>
            <a:r>
              <a:rPr lang="en-CA" dirty="0" smtClean="0"/>
              <a:t> sur Send to FASTA. </a:t>
            </a:r>
            <a:endParaRPr lang="en-CA" dirty="0"/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4355976" y="3140968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endCxn id="3076" idx="0"/>
          </p:cNvCxnSpPr>
          <p:nvPr/>
        </p:nvCxnSpPr>
        <p:spPr>
          <a:xfrm flipH="1">
            <a:off x="2015716" y="3140968"/>
            <a:ext cx="1980220" cy="108012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113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Genome </a:t>
            </a:r>
            <a:r>
              <a:rPr lang="en-CA" dirty="0" err="1" smtClean="0"/>
              <a:t>complet</a:t>
            </a:r>
            <a:r>
              <a:rPr lang="en-CA" dirty="0" smtClean="0"/>
              <a:t> d’un </a:t>
            </a:r>
            <a:r>
              <a:rPr lang="en-CA" dirty="0" err="1" smtClean="0"/>
              <a:t>organisme</a:t>
            </a:r>
            <a:endParaRPr lang="en-CA" dirty="0"/>
          </a:p>
        </p:txBody>
      </p:sp>
      <p:sp>
        <p:nvSpPr>
          <p:cNvPr id="4" name="Rectangle 3"/>
          <p:cNvSpPr/>
          <p:nvPr/>
        </p:nvSpPr>
        <p:spPr>
          <a:xfrm>
            <a:off x="683568" y="1486706"/>
            <a:ext cx="3095335" cy="369332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en-CA" dirty="0" smtClean="0"/>
              <a:t>https://www.ncbi.nlm.nih.gov/</a:t>
            </a:r>
            <a:endParaRPr lang="en-CA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7" t="10340" r="14056" b="5658"/>
          <a:stretch/>
        </p:blipFill>
        <p:spPr bwMode="auto">
          <a:xfrm>
            <a:off x="683568" y="2132856"/>
            <a:ext cx="6325142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5440965" y="4581128"/>
            <a:ext cx="3024336" cy="120032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/>
              <a:t>On </a:t>
            </a:r>
            <a:r>
              <a:rPr lang="en-CA" dirty="0" err="1" smtClean="0"/>
              <a:t>va</a:t>
            </a:r>
            <a:r>
              <a:rPr lang="en-CA" dirty="0" smtClean="0"/>
              <a:t> sur genome : Il y a </a:t>
            </a:r>
            <a:r>
              <a:rPr lang="en-CA" dirty="0" err="1" smtClean="0"/>
              <a:t>plusieurs</a:t>
            </a:r>
            <a:r>
              <a:rPr lang="en-CA" dirty="0" smtClean="0"/>
              <a:t> </a:t>
            </a:r>
            <a:r>
              <a:rPr lang="en-CA" dirty="0" err="1" smtClean="0"/>
              <a:t>façons</a:t>
            </a:r>
            <a:r>
              <a:rPr lang="en-CA" dirty="0" smtClean="0"/>
              <a:t> de faire celà. Vous </a:t>
            </a:r>
            <a:r>
              <a:rPr lang="en-CA" dirty="0" err="1" smtClean="0"/>
              <a:t>pouvez</a:t>
            </a:r>
            <a:r>
              <a:rPr lang="en-CA" dirty="0" smtClean="0"/>
              <a:t> le faire Via </a:t>
            </a:r>
            <a:r>
              <a:rPr lang="en-CA" dirty="0" err="1" smtClean="0"/>
              <a:t>ressources</a:t>
            </a:r>
            <a:endParaRPr lang="en-CA" dirty="0"/>
          </a:p>
        </p:txBody>
      </p:sp>
      <p:sp>
        <p:nvSpPr>
          <p:cNvPr id="6" name="ZoneTexte 5"/>
          <p:cNvSpPr txBox="1"/>
          <p:nvPr/>
        </p:nvSpPr>
        <p:spPr>
          <a:xfrm>
            <a:off x="5440965" y="5877272"/>
            <a:ext cx="2587419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/>
              <a:t>Et </a:t>
            </a:r>
            <a:r>
              <a:rPr lang="en-CA" dirty="0" err="1" smtClean="0"/>
              <a:t>ensuite</a:t>
            </a:r>
            <a:r>
              <a:rPr lang="en-CA" dirty="0" smtClean="0"/>
              <a:t>, </a:t>
            </a:r>
            <a:r>
              <a:rPr lang="en-CA" dirty="0" err="1" smtClean="0"/>
              <a:t>clikez</a:t>
            </a:r>
            <a:r>
              <a:rPr lang="en-CA" dirty="0" smtClean="0"/>
              <a:t> sur Search </a:t>
            </a:r>
            <a:r>
              <a:rPr lang="en-CA" dirty="0" err="1" smtClean="0"/>
              <a:t>en</a:t>
            </a:r>
            <a:r>
              <a:rPr lang="en-CA" dirty="0" smtClean="0"/>
              <a:t> haut à </a:t>
            </a:r>
            <a:r>
              <a:rPr lang="en-CA" dirty="0" err="1" smtClean="0"/>
              <a:t>droite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21021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9" t="10173" r="14135" b="19356"/>
          <a:stretch/>
        </p:blipFill>
        <p:spPr bwMode="auto">
          <a:xfrm>
            <a:off x="533621" y="692696"/>
            <a:ext cx="7960447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043608" y="5373216"/>
            <a:ext cx="3240360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/>
              <a:t>Vous </a:t>
            </a:r>
            <a:r>
              <a:rPr lang="en-CA" dirty="0" err="1" smtClean="0"/>
              <a:t>pouvez</a:t>
            </a:r>
            <a:r>
              <a:rPr lang="en-CA" dirty="0" smtClean="0"/>
              <a:t> faire la </a:t>
            </a:r>
            <a:r>
              <a:rPr lang="en-CA" dirty="0" err="1" smtClean="0"/>
              <a:t>recherche</a:t>
            </a:r>
            <a:r>
              <a:rPr lang="en-CA" dirty="0" smtClean="0"/>
              <a:t> par </a:t>
            </a:r>
            <a:r>
              <a:rPr lang="en-CA" dirty="0" err="1" smtClean="0"/>
              <a:t>organisme</a:t>
            </a:r>
            <a:endParaRPr lang="en-CA" dirty="0"/>
          </a:p>
        </p:txBody>
      </p:sp>
      <p:cxnSp>
        <p:nvCxnSpPr>
          <p:cNvPr id="6" name="Connecteur droit avec flèche 5"/>
          <p:cNvCxnSpPr>
            <a:stCxn id="4" idx="0"/>
          </p:cNvCxnSpPr>
          <p:nvPr/>
        </p:nvCxnSpPr>
        <p:spPr>
          <a:xfrm flipH="1" flipV="1">
            <a:off x="1475656" y="3140968"/>
            <a:ext cx="1188132" cy="22322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5076056" y="5373216"/>
            <a:ext cx="2448272" cy="92333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err="1" smtClean="0"/>
              <a:t>Ou</a:t>
            </a:r>
            <a:r>
              <a:rPr lang="en-CA" dirty="0" smtClean="0"/>
              <a:t> </a:t>
            </a:r>
            <a:r>
              <a:rPr lang="en-CA" dirty="0" err="1" smtClean="0"/>
              <a:t>aller</a:t>
            </a:r>
            <a:r>
              <a:rPr lang="en-CA" dirty="0" smtClean="0"/>
              <a:t> </a:t>
            </a:r>
            <a:r>
              <a:rPr lang="en-CA" dirty="0" err="1" smtClean="0"/>
              <a:t>directement</a:t>
            </a:r>
            <a:r>
              <a:rPr lang="en-CA" dirty="0" smtClean="0"/>
              <a:t> sur un </a:t>
            </a:r>
            <a:r>
              <a:rPr lang="en-CA" dirty="0" err="1" smtClean="0"/>
              <a:t>organisme</a:t>
            </a:r>
            <a:r>
              <a:rPr lang="en-CA" dirty="0" smtClean="0"/>
              <a:t> </a:t>
            </a:r>
            <a:r>
              <a:rPr lang="en-CA" dirty="0" err="1" smtClean="0"/>
              <a:t>désiré</a:t>
            </a:r>
            <a:r>
              <a:rPr lang="en-CA" dirty="0" smtClean="0"/>
              <a:t> </a:t>
            </a:r>
            <a:r>
              <a:rPr lang="en-CA" dirty="0" err="1" smtClean="0"/>
              <a:t>selon</a:t>
            </a:r>
            <a:r>
              <a:rPr lang="en-CA" dirty="0" smtClean="0"/>
              <a:t> </a:t>
            </a:r>
            <a:r>
              <a:rPr lang="en-CA" dirty="0" err="1" smtClean="0"/>
              <a:t>l’espèce</a:t>
            </a:r>
            <a:r>
              <a:rPr lang="en-CA" dirty="0" smtClean="0"/>
              <a:t> </a:t>
            </a:r>
            <a:r>
              <a:rPr lang="en-CA" dirty="0" err="1" smtClean="0"/>
              <a:t>désirée</a:t>
            </a:r>
            <a:endParaRPr lang="en-CA" dirty="0"/>
          </a:p>
        </p:txBody>
      </p:sp>
      <p:cxnSp>
        <p:nvCxnSpPr>
          <p:cNvPr id="9" name="Connecteur droit avec flèche 8"/>
          <p:cNvCxnSpPr>
            <a:stCxn id="7" idx="0"/>
          </p:cNvCxnSpPr>
          <p:nvPr/>
        </p:nvCxnSpPr>
        <p:spPr>
          <a:xfrm flipH="1" flipV="1">
            <a:off x="4499992" y="3501008"/>
            <a:ext cx="1800200" cy="18722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/>
          <p:cNvSpPr/>
          <p:nvPr/>
        </p:nvSpPr>
        <p:spPr>
          <a:xfrm>
            <a:off x="2915816" y="2348880"/>
            <a:ext cx="1872208" cy="1368152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8145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/>
          <a:lstStyle/>
          <a:p>
            <a:r>
              <a:rPr lang="en-CA" dirty="0" smtClean="0"/>
              <a:t>Genome </a:t>
            </a:r>
            <a:r>
              <a:rPr lang="en-CA" dirty="0" err="1" smtClean="0"/>
              <a:t>Complet</a:t>
            </a:r>
            <a:r>
              <a:rPr lang="en-CA" dirty="0" smtClean="0"/>
              <a:t> de </a:t>
            </a:r>
            <a:r>
              <a:rPr lang="en-CA" dirty="0" err="1" smtClean="0"/>
              <a:t>l’humain</a:t>
            </a:r>
            <a:endParaRPr lang="en-CA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8" t="10204" r="12578" b="22715"/>
          <a:stretch/>
        </p:blipFill>
        <p:spPr bwMode="auto">
          <a:xfrm>
            <a:off x="2699792" y="2897286"/>
            <a:ext cx="6045379" cy="30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467544" y="1684663"/>
            <a:ext cx="604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 smtClean="0"/>
              <a:t>Clickez</a:t>
            </a:r>
            <a:r>
              <a:rPr lang="en-CA" dirty="0" smtClean="0"/>
              <a:t> sur human genome et </a:t>
            </a:r>
            <a:r>
              <a:rPr lang="en-CA" dirty="0" err="1" smtClean="0"/>
              <a:t>clikez</a:t>
            </a:r>
            <a:r>
              <a:rPr lang="en-CA" dirty="0" smtClean="0"/>
              <a:t> sur </a:t>
            </a:r>
            <a:r>
              <a:rPr lang="en-CA" dirty="0" err="1" smtClean="0"/>
              <a:t>l’un</a:t>
            </a:r>
            <a:r>
              <a:rPr lang="en-CA" dirty="0" smtClean="0"/>
              <a:t> des chromosomes.</a:t>
            </a:r>
            <a:endParaRPr lang="en-CA" dirty="0"/>
          </a:p>
        </p:txBody>
      </p:sp>
      <p:sp>
        <p:nvSpPr>
          <p:cNvPr id="5" name="ZoneTexte 4"/>
          <p:cNvSpPr txBox="1"/>
          <p:nvPr/>
        </p:nvSpPr>
        <p:spPr>
          <a:xfrm>
            <a:off x="446042" y="2492896"/>
            <a:ext cx="2109734" cy="34163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err="1" smtClean="0"/>
              <a:t>En</a:t>
            </a:r>
            <a:r>
              <a:rPr lang="en-CA" dirty="0" smtClean="0"/>
              <a:t> passant, </a:t>
            </a:r>
            <a:r>
              <a:rPr lang="en-CA" dirty="0" err="1" smtClean="0"/>
              <a:t>voyez</a:t>
            </a:r>
            <a:r>
              <a:rPr lang="en-CA" dirty="0" smtClean="0"/>
              <a:t> la </a:t>
            </a:r>
            <a:r>
              <a:rPr lang="en-CA" dirty="0" err="1" smtClean="0"/>
              <a:t>différence</a:t>
            </a:r>
            <a:r>
              <a:rPr lang="en-CA" dirty="0" smtClean="0"/>
              <a:t> de </a:t>
            </a:r>
            <a:r>
              <a:rPr lang="en-CA" dirty="0" err="1" smtClean="0"/>
              <a:t>taille</a:t>
            </a:r>
            <a:r>
              <a:rPr lang="en-CA" dirty="0" smtClean="0"/>
              <a:t> entre le chromosome X de la femme et le chromosome Y de </a:t>
            </a:r>
            <a:r>
              <a:rPr lang="en-CA" dirty="0" err="1" smtClean="0"/>
              <a:t>l’homme</a:t>
            </a:r>
            <a:r>
              <a:rPr lang="en-CA" dirty="0" smtClean="0"/>
              <a:t>.</a:t>
            </a:r>
          </a:p>
          <a:p>
            <a:endParaRPr lang="en-CA" dirty="0"/>
          </a:p>
          <a:p>
            <a:r>
              <a:rPr lang="en-CA" dirty="0" err="1" smtClean="0"/>
              <a:t>Distes-donc</a:t>
            </a:r>
            <a:r>
              <a:rPr lang="en-CA" dirty="0" smtClean="0"/>
              <a:t> au hommes de respecter la femmes.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14284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 smtClean="0"/>
              <a:t>Allons</a:t>
            </a:r>
            <a:r>
              <a:rPr lang="en-CA" dirty="0" smtClean="0"/>
              <a:t> </a:t>
            </a:r>
            <a:r>
              <a:rPr lang="en-CA" dirty="0" err="1" smtClean="0"/>
              <a:t>chercher</a:t>
            </a:r>
            <a:r>
              <a:rPr lang="en-CA" dirty="0" smtClean="0"/>
              <a:t> le genome d’un </a:t>
            </a:r>
            <a:r>
              <a:rPr lang="en-CA" dirty="0" err="1" smtClean="0"/>
              <a:t>Oiseau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19256" cy="4421088"/>
          </a:xfrm>
        </p:spPr>
        <p:txBody>
          <a:bodyPr>
            <a:normAutofit fontScale="55000" lnSpcReduction="20000"/>
          </a:bodyPr>
          <a:lstStyle/>
          <a:p>
            <a:r>
              <a:rPr lang="en-CA" dirty="0" smtClean="0"/>
              <a:t>Browse by organism : </a:t>
            </a:r>
            <a:r>
              <a:rPr lang="en-CA" dirty="0" err="1" smtClean="0"/>
              <a:t>Voyez</a:t>
            </a:r>
            <a:r>
              <a:rPr lang="en-CA" dirty="0" smtClean="0"/>
              <a:t>-vous ?</a:t>
            </a:r>
            <a:r>
              <a:rPr lang="en-CA" dirty="0"/>
              <a:t> </a:t>
            </a:r>
            <a:r>
              <a:rPr lang="en-CA" dirty="0" smtClean="0"/>
              <a:t>Il y a </a:t>
            </a:r>
            <a:r>
              <a:rPr lang="en-CA" dirty="0" err="1" smtClean="0"/>
              <a:t>plein</a:t>
            </a:r>
            <a:r>
              <a:rPr lang="en-CA" dirty="0" smtClean="0"/>
              <a:t> de </a:t>
            </a:r>
            <a:r>
              <a:rPr lang="en-CA" dirty="0" err="1" smtClean="0"/>
              <a:t>bactéries</a:t>
            </a:r>
            <a:r>
              <a:rPr lang="en-CA" dirty="0" smtClean="0"/>
              <a:t> et virus </a:t>
            </a:r>
            <a:r>
              <a:rPr lang="en-CA" dirty="0" err="1" smtClean="0"/>
              <a:t>répertoriés</a:t>
            </a:r>
            <a:r>
              <a:rPr lang="en-CA" dirty="0" smtClean="0"/>
              <a:t> </a:t>
            </a:r>
            <a:r>
              <a:rPr lang="en-CA" dirty="0" err="1" smtClean="0"/>
              <a:t>dans</a:t>
            </a:r>
            <a:r>
              <a:rPr lang="en-CA" dirty="0" smtClean="0"/>
              <a:t> </a:t>
            </a:r>
            <a:r>
              <a:rPr lang="en-CA" dirty="0" err="1" smtClean="0"/>
              <a:t>cette</a:t>
            </a:r>
            <a:r>
              <a:rPr lang="en-CA" dirty="0" smtClean="0"/>
              <a:t> base de </a:t>
            </a:r>
            <a:r>
              <a:rPr lang="en-CA" dirty="0" err="1" smtClean="0"/>
              <a:t>données</a:t>
            </a:r>
            <a:r>
              <a:rPr lang="en-CA" dirty="0" smtClean="0"/>
              <a:t>.</a:t>
            </a:r>
          </a:p>
          <a:p>
            <a:endParaRPr lang="en-CA" dirty="0"/>
          </a:p>
          <a:p>
            <a:r>
              <a:rPr lang="en-CA" dirty="0" smtClean="0"/>
              <a:t>Il est plus facile de </a:t>
            </a:r>
            <a:r>
              <a:rPr lang="en-CA" dirty="0" err="1" smtClean="0"/>
              <a:t>trouver</a:t>
            </a:r>
            <a:r>
              <a:rPr lang="en-CA" dirty="0" smtClean="0"/>
              <a:t> le </a:t>
            </a:r>
            <a:r>
              <a:rPr lang="en-CA" dirty="0" err="1" smtClean="0"/>
              <a:t>génome</a:t>
            </a:r>
            <a:r>
              <a:rPr lang="en-CA" dirty="0" smtClean="0"/>
              <a:t> d’un micro-</a:t>
            </a:r>
            <a:r>
              <a:rPr lang="en-CA" dirty="0" err="1" smtClean="0"/>
              <a:t>organisme</a:t>
            </a:r>
            <a:r>
              <a:rPr lang="en-CA" dirty="0" smtClean="0"/>
              <a:t> que de </a:t>
            </a:r>
            <a:r>
              <a:rPr lang="en-CA" dirty="0" err="1" smtClean="0"/>
              <a:t>trouver</a:t>
            </a:r>
            <a:r>
              <a:rPr lang="en-CA" dirty="0" smtClean="0"/>
              <a:t> le genome d’un </a:t>
            </a:r>
            <a:r>
              <a:rPr lang="en-CA" dirty="0" err="1" smtClean="0"/>
              <a:t>mammifère</a:t>
            </a:r>
            <a:r>
              <a:rPr lang="en-CA" dirty="0" smtClean="0"/>
              <a:t>.</a:t>
            </a:r>
          </a:p>
          <a:p>
            <a:endParaRPr lang="en-CA" dirty="0"/>
          </a:p>
          <a:p>
            <a:r>
              <a:rPr lang="en-CA" dirty="0" smtClean="0"/>
              <a:t>On </a:t>
            </a:r>
            <a:r>
              <a:rPr lang="en-CA" dirty="0" err="1" smtClean="0"/>
              <a:t>peut</a:t>
            </a:r>
            <a:r>
              <a:rPr lang="en-CA" dirty="0" smtClean="0"/>
              <a:t> pour </a:t>
            </a:r>
            <a:r>
              <a:rPr lang="en-CA" dirty="0" err="1" smtClean="0"/>
              <a:t>chaque</a:t>
            </a:r>
            <a:r>
              <a:rPr lang="en-CA" dirty="0" smtClean="0"/>
              <a:t> </a:t>
            </a:r>
            <a:r>
              <a:rPr lang="en-CA" dirty="0" err="1" smtClean="0"/>
              <a:t>organisme</a:t>
            </a:r>
            <a:r>
              <a:rPr lang="en-CA" dirty="0" smtClean="0"/>
              <a:t>, la </a:t>
            </a:r>
            <a:r>
              <a:rPr lang="en-CA" dirty="0" err="1" smtClean="0"/>
              <a:t>taille</a:t>
            </a:r>
            <a:r>
              <a:rPr lang="en-CA" dirty="0" smtClean="0"/>
              <a:t> du </a:t>
            </a:r>
            <a:r>
              <a:rPr lang="en-CA" dirty="0" err="1" smtClean="0"/>
              <a:t>génome</a:t>
            </a:r>
            <a:r>
              <a:rPr lang="en-CA" dirty="0" smtClean="0"/>
              <a:t>, le </a:t>
            </a:r>
            <a:r>
              <a:rPr lang="en-CA" dirty="0" err="1" smtClean="0"/>
              <a:t>nombre</a:t>
            </a:r>
            <a:r>
              <a:rPr lang="en-CA" dirty="0" smtClean="0"/>
              <a:t> de chromosomes, le </a:t>
            </a:r>
            <a:r>
              <a:rPr lang="en-CA" dirty="0" err="1" smtClean="0"/>
              <a:t>nombre</a:t>
            </a:r>
            <a:r>
              <a:rPr lang="en-CA" dirty="0" smtClean="0"/>
              <a:t> </a:t>
            </a:r>
            <a:r>
              <a:rPr lang="en-CA" dirty="0" err="1" smtClean="0"/>
              <a:t>d’organels</a:t>
            </a:r>
            <a:r>
              <a:rPr lang="en-CA" dirty="0" smtClean="0"/>
              <a:t>, de </a:t>
            </a:r>
            <a:r>
              <a:rPr lang="en-CA" dirty="0" err="1" smtClean="0"/>
              <a:t>plasmides</a:t>
            </a:r>
            <a:r>
              <a:rPr lang="en-CA" dirty="0" smtClean="0"/>
              <a:t>, …</a:t>
            </a:r>
          </a:p>
          <a:p>
            <a:endParaRPr lang="en-CA" dirty="0"/>
          </a:p>
          <a:p>
            <a:endParaRPr lang="en-CA" dirty="0" smtClean="0"/>
          </a:p>
          <a:p>
            <a:r>
              <a:rPr lang="en-CA" dirty="0" smtClean="0"/>
              <a:t>Pour </a:t>
            </a:r>
            <a:r>
              <a:rPr lang="en-CA" dirty="0" err="1" smtClean="0"/>
              <a:t>trouver</a:t>
            </a:r>
            <a:r>
              <a:rPr lang="en-CA" dirty="0" smtClean="0"/>
              <a:t> le </a:t>
            </a:r>
            <a:r>
              <a:rPr lang="en-CA" dirty="0" err="1" smtClean="0"/>
              <a:t>génome</a:t>
            </a:r>
            <a:r>
              <a:rPr lang="en-CA" dirty="0" smtClean="0"/>
              <a:t> d’un </a:t>
            </a:r>
            <a:r>
              <a:rPr lang="en-CA" dirty="0" err="1" smtClean="0"/>
              <a:t>Oiseau</a:t>
            </a:r>
            <a:r>
              <a:rPr lang="en-CA" dirty="0" smtClean="0"/>
              <a:t>:</a:t>
            </a:r>
          </a:p>
          <a:p>
            <a:endParaRPr lang="en-CA" dirty="0"/>
          </a:p>
          <a:p>
            <a:pPr lvl="1"/>
            <a:r>
              <a:rPr lang="en-CA" dirty="0" err="1" smtClean="0"/>
              <a:t>Sélectionnez</a:t>
            </a:r>
            <a:r>
              <a:rPr lang="en-CA" dirty="0" smtClean="0"/>
              <a:t> </a:t>
            </a:r>
            <a:r>
              <a:rPr lang="en-CA" dirty="0" err="1" smtClean="0"/>
              <a:t>Eucaryote</a:t>
            </a:r>
            <a:endParaRPr lang="en-CA" dirty="0" smtClean="0"/>
          </a:p>
          <a:p>
            <a:pPr lvl="1"/>
            <a:r>
              <a:rPr lang="en-CA" dirty="0" err="1" smtClean="0"/>
              <a:t>Utilisez</a:t>
            </a:r>
            <a:r>
              <a:rPr lang="en-CA" dirty="0" smtClean="0"/>
              <a:t> </a:t>
            </a:r>
            <a:r>
              <a:rPr lang="en-CA" dirty="0" err="1" smtClean="0"/>
              <a:t>l’option</a:t>
            </a:r>
            <a:r>
              <a:rPr lang="en-CA" dirty="0" smtClean="0"/>
              <a:t> Filter</a:t>
            </a:r>
          </a:p>
          <a:p>
            <a:pPr lvl="1"/>
            <a:r>
              <a:rPr lang="en-CA" dirty="0" err="1" smtClean="0"/>
              <a:t>Cochez</a:t>
            </a:r>
            <a:r>
              <a:rPr lang="en-CA" dirty="0" smtClean="0"/>
              <a:t> et </a:t>
            </a:r>
            <a:r>
              <a:rPr lang="en-CA" dirty="0" err="1" smtClean="0"/>
              <a:t>décochez</a:t>
            </a:r>
            <a:r>
              <a:rPr lang="en-CA" dirty="0" smtClean="0"/>
              <a:t> les options qui vous </a:t>
            </a:r>
            <a:r>
              <a:rPr lang="en-CA" dirty="0" err="1" smtClean="0"/>
              <a:t>conviennent</a:t>
            </a:r>
            <a:r>
              <a:rPr lang="en-CA" dirty="0" smtClean="0"/>
              <a:t>. : la page se </a:t>
            </a:r>
            <a:r>
              <a:rPr lang="en-CA" dirty="0" err="1" smtClean="0"/>
              <a:t>mettra</a:t>
            </a:r>
            <a:r>
              <a:rPr lang="en-CA" dirty="0" smtClean="0"/>
              <a:t> </a:t>
            </a:r>
            <a:r>
              <a:rPr lang="en-CA" dirty="0" err="1" smtClean="0"/>
              <a:t>automatiquement</a:t>
            </a:r>
            <a:r>
              <a:rPr lang="en-CA" dirty="0" smtClean="0"/>
              <a:t> à </a:t>
            </a:r>
            <a:r>
              <a:rPr lang="en-CA" dirty="0" err="1" smtClean="0"/>
              <a:t>jours</a:t>
            </a:r>
            <a:r>
              <a:rPr lang="en-CA" dirty="0" smtClean="0"/>
              <a:t> de </a:t>
            </a:r>
            <a:r>
              <a:rPr lang="en-CA" dirty="0" err="1" smtClean="0"/>
              <a:t>vos</a:t>
            </a:r>
            <a:r>
              <a:rPr lang="en-CA" dirty="0" smtClean="0"/>
              <a:t> </a:t>
            </a:r>
            <a:r>
              <a:rPr lang="en-CA" dirty="0" err="1" smtClean="0"/>
              <a:t>sélections</a:t>
            </a:r>
            <a:r>
              <a:rPr lang="en-CA" dirty="0" smtClean="0"/>
              <a:t>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66630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 smtClean="0"/>
              <a:t>Allons</a:t>
            </a:r>
            <a:r>
              <a:rPr lang="en-CA" dirty="0" smtClean="0"/>
              <a:t> </a:t>
            </a:r>
            <a:r>
              <a:rPr lang="en-CA" dirty="0" err="1" smtClean="0"/>
              <a:t>chercher</a:t>
            </a:r>
            <a:r>
              <a:rPr lang="en-CA" dirty="0" smtClean="0"/>
              <a:t> le genome d’un </a:t>
            </a:r>
            <a:r>
              <a:rPr lang="en-CA" dirty="0" err="1" smtClean="0"/>
              <a:t>Oiseau</a:t>
            </a:r>
            <a:endParaRPr lang="en-CA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9" t="10583" r="889" b="6199"/>
          <a:stretch/>
        </p:blipFill>
        <p:spPr bwMode="auto">
          <a:xfrm>
            <a:off x="467544" y="1844824"/>
            <a:ext cx="8127979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925742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1551</TotalTime>
  <Words>494</Words>
  <Application>Microsoft Office PowerPoint</Application>
  <PresentationFormat>Affichage à l'écran (4:3)</PresentationFormat>
  <Paragraphs>67</Paragraphs>
  <Slides>21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2" baseType="lpstr">
      <vt:lpstr>Thème Office</vt:lpstr>
      <vt:lpstr>Base de Données de  Séquences Nucléotidiques</vt:lpstr>
      <vt:lpstr>Présentation PowerPoint</vt:lpstr>
      <vt:lpstr>Présentation PowerPoint</vt:lpstr>
      <vt:lpstr>Présentation PowerPoint</vt:lpstr>
      <vt:lpstr>Genome complet d’un organisme</vt:lpstr>
      <vt:lpstr>Présentation PowerPoint</vt:lpstr>
      <vt:lpstr>Genome Complet de l’humain</vt:lpstr>
      <vt:lpstr>Allons chercher le genome d’un Oiseau</vt:lpstr>
      <vt:lpstr>Allons chercher le genome d’un Oiseau</vt:lpstr>
      <vt:lpstr>Présentation PowerPoint</vt:lpstr>
      <vt:lpstr>Anser brachyrhynchus  ou  pink-footed goose</vt:lpstr>
      <vt:lpstr>Faisons la même expérience pour le Virus de la grippe H1N1</vt:lpstr>
      <vt:lpstr>Présentation PowerPoint</vt:lpstr>
      <vt:lpstr>Influenza A virus  A/California/07/2009 (H1N1)</vt:lpstr>
      <vt:lpstr>Enseml Genome browser</vt:lpstr>
      <vt:lpstr>Genome Humain</vt:lpstr>
      <vt:lpstr>Genome Humain</vt:lpstr>
      <vt:lpstr>Genome Humain chromosome 15</vt:lpstr>
      <vt:lpstr>Human genome : Chromosome 15</vt:lpstr>
      <vt:lpstr>BioMart</vt:lpstr>
      <vt:lpstr>Usage de Perl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de Séquences Nucléotidiques</dc:title>
  <dc:creator>Joel Sande</dc:creator>
  <cp:lastModifiedBy>Joel Sande</cp:lastModifiedBy>
  <cp:revision>31</cp:revision>
  <dcterms:created xsi:type="dcterms:W3CDTF">2018-03-12T15:19:55Z</dcterms:created>
  <dcterms:modified xsi:type="dcterms:W3CDTF">2018-03-16T19:08:53Z</dcterms:modified>
</cp:coreProperties>
</file>